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5" r:id="rId7"/>
    <p:sldId id="261" r:id="rId8"/>
    <p:sldId id="262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CE36A-174A-4DF3-8ABA-300C9D17AD50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3B229-1E85-4D49-BFA1-CDB695DF50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69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A282E7-EB7D-45ED-827D-1DA06A699E7C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14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32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21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827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23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42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08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57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8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06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352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GB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59588-A9F8-4426-8140-7107E3C95445}" type="datetimeFigureOut">
              <a:rPr lang="en-GB" smtClean="0"/>
              <a:pPr/>
              <a:t>23/09/2018</a:t>
            </a:fld>
            <a:endParaRPr lang="en-GB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65FFC-C419-4F4D-BF38-EC3DC83CB5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890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ihaly.kokeny88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50807"/>
            <a:ext cx="7772400" cy="970081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Multi-stakeholder co-operation on diabetes prevention in Hungary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3400" y="2636913"/>
            <a:ext cx="7927032" cy="2736304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solidFill>
                  <a:schemeClr val="tx1"/>
                </a:solidFill>
              </a:rPr>
              <a:t>Mihály Kökény, MD, PhD</a:t>
            </a:r>
          </a:p>
          <a:p>
            <a:endParaRPr lang="hu-HU" sz="1400" b="1" dirty="0" smtClean="0">
              <a:solidFill>
                <a:schemeClr val="tx1"/>
              </a:solidFill>
            </a:endParaRPr>
          </a:p>
          <a:p>
            <a:r>
              <a:rPr lang="en-GB" sz="1400" b="1" dirty="0" smtClean="0">
                <a:solidFill>
                  <a:schemeClr val="tx1"/>
                </a:solidFill>
              </a:rPr>
              <a:t>University of Debrecen, Faculty of Public Health, Debrecen, Hungary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The Graduate Institute, Global Health Centre, Geneva, Switzerland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Hungarian Association of Lions Clubs</a:t>
            </a:r>
          </a:p>
          <a:p>
            <a:endParaRPr lang="hu-H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2"/>
            </a:endParaRPr>
          </a:p>
          <a:p>
            <a:r>
              <a:rPr lang="en-GB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mihaly.kokeny88@gmail.com</a:t>
            </a:r>
            <a:r>
              <a:rPr lang="en-GB" sz="1400" b="1" dirty="0" smtClean="0"/>
              <a:t> </a:t>
            </a:r>
          </a:p>
          <a:p>
            <a:endParaRPr lang="en-GB" sz="1400" b="1" dirty="0" smtClean="0"/>
          </a:p>
          <a:p>
            <a:r>
              <a:rPr lang="en-GB" sz="1400" b="1" dirty="0" smtClean="0">
                <a:solidFill>
                  <a:schemeClr val="tx1"/>
                </a:solidFill>
              </a:rPr>
              <a:t>IDF Europe-Feel4Diabetes Dissemination Meeting </a:t>
            </a:r>
          </a:p>
          <a:p>
            <a:r>
              <a:rPr lang="en-GB" sz="1400" b="1" dirty="0" smtClean="0">
                <a:solidFill>
                  <a:schemeClr val="tx1"/>
                </a:solidFill>
              </a:rPr>
              <a:t>Brussels, 24 September 2018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KOK\Pictures\MUNKA KÉPEK\Lion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1"/>
            <a:ext cx="1355229" cy="126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45224"/>
            <a:ext cx="1954080" cy="128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EOS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7903"/>
            <a:ext cx="1304796" cy="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56508"/>
            <a:ext cx="1126431" cy="112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9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together with medical students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Just one example:</a:t>
            </a:r>
          </a:p>
          <a:p>
            <a:pPr marL="0" indent="0">
              <a:buNone/>
            </a:pPr>
            <a:r>
              <a:rPr lang="en-GB" sz="2400" b="1" dirty="0" smtClean="0"/>
              <a:t>Budapest Medical Student Association organizes multi-round health competition for 14-18 years students each year.</a:t>
            </a:r>
          </a:p>
          <a:p>
            <a:pPr marL="0" indent="0">
              <a:buNone/>
            </a:pPr>
            <a:r>
              <a:rPr lang="en-GB" sz="2400" b="1" dirty="0" smtClean="0"/>
              <a:t>Topics cover chronic diseases incl. diabetes.</a:t>
            </a:r>
          </a:p>
          <a:p>
            <a:pPr marL="0" indent="0">
              <a:buNone/>
            </a:pPr>
            <a:r>
              <a:rPr lang="en-GB" sz="2400" b="1" dirty="0" smtClean="0"/>
              <a:t>In </a:t>
            </a:r>
            <a:r>
              <a:rPr lang="en-GB" sz="2400" b="1" dirty="0" smtClean="0"/>
              <a:t>2018</a:t>
            </a:r>
            <a:r>
              <a:rPr lang="hu-HU" sz="2400" b="1" dirty="0" smtClean="0"/>
              <a:t>: </a:t>
            </a:r>
            <a:r>
              <a:rPr lang="en-GB" sz="2400" b="1" dirty="0" smtClean="0"/>
              <a:t>1765 </a:t>
            </a:r>
            <a:r>
              <a:rPr lang="en-GB" sz="2400" b="1" dirty="0" smtClean="0"/>
              <a:t>students participated.</a:t>
            </a:r>
          </a:p>
          <a:p>
            <a:pPr marL="0" indent="0">
              <a:buNone/>
            </a:pPr>
            <a:r>
              <a:rPr lang="en-GB" sz="2400" b="1" dirty="0" smtClean="0"/>
              <a:t>Lions as patrons provide sponsors and prizes.</a:t>
            </a:r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1026" name="Picture 2" descr="C:\Users\MKOK\Pictures\BOE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052815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vie1-1.xx.fbcdn.net/v/t1.15752-9/41703315_306610663475689_1993691280130965504_n.jpg?_nc_cat=0&amp;oh=7412af93512d348a47f2e15dcdd9ffdb&amp;oe=5C3687E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59" y="1844824"/>
            <a:ext cx="346359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vie1-1.xx.fbcdn.net/v/t1.15752-0/p173x172/41697221_1922319914481124_952481131863736320_n.jpg?_nc_cat=0&amp;oh=c1e8829fc373c388402cc01a9ede9c20&amp;oe=5C16FB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08" y="3933056"/>
            <a:ext cx="24574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0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Healthcare systems cannot cope with the emerging epidemic of diabetes in most of the countries including Hungary</a:t>
            </a:r>
          </a:p>
          <a:p>
            <a:r>
              <a:rPr lang="en-GB" b="1" dirty="0" smtClean="0"/>
              <a:t>Coordinated  efforts of NGOs may narrow the gap stretching between needs and opportunities</a:t>
            </a:r>
          </a:p>
          <a:p>
            <a:r>
              <a:rPr lang="en-GB" b="1" dirty="0" smtClean="0"/>
              <a:t>Performance of civic society organizations should be closely evaluated and consulted with public health authorities</a:t>
            </a:r>
          </a:p>
          <a:p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74092"/>
            <a:ext cx="1954080" cy="128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Alarming data </a:t>
            </a:r>
            <a:endParaRPr lang="en-GB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4320480"/>
          </a:xfrm>
        </p:spPr>
        <p:txBody>
          <a:bodyPr>
            <a:noAutofit/>
          </a:bodyPr>
          <a:lstStyle/>
          <a:p>
            <a:r>
              <a:rPr lang="en-GB" sz="1800" b="1" dirty="0" smtClean="0"/>
              <a:t>772 000 diabetic patients live in Hungary (8% of the population), of which 94% has type 2 (727 000), 6% has type 1 diabetes (45 000 people).</a:t>
            </a:r>
          </a:p>
          <a:p>
            <a:r>
              <a:rPr lang="en-GB" sz="1800" b="1" dirty="0" smtClean="0"/>
              <a:t>At least another 8% does not know he/she is diabetic. It means that the prevalence estimate is around 15%</a:t>
            </a:r>
          </a:p>
          <a:p>
            <a:r>
              <a:rPr lang="en-GB" sz="1800" b="1" dirty="0" smtClean="0"/>
              <a:t>For type 2, a 71% increase was observed over a decade and a half. Over 60, every fifth is diabetic.</a:t>
            </a:r>
          </a:p>
          <a:p>
            <a:r>
              <a:rPr lang="en-GB" sz="1800" b="1" dirty="0" smtClean="0"/>
              <a:t>As regards risk factors: 65% of the adult population is overweight or obese (the body mass index is above 25 kg /nm). Every fourth Hungarian child is overweight.</a:t>
            </a:r>
          </a:p>
          <a:p>
            <a:r>
              <a:rPr lang="en-GB" sz="1800" b="1" dirty="0" smtClean="0"/>
              <a:t>Annually, 3600 patients had lower limb amputations due to complications of diabetes, 10 amps per day.</a:t>
            </a:r>
          </a:p>
          <a:p>
            <a:r>
              <a:rPr lang="en-GB" sz="1800" b="1" dirty="0" smtClean="0"/>
              <a:t>32 000 diabetic patients are blind or severely visually impaired. An additional 1000 patients per year lose vision due to diabetes.</a:t>
            </a:r>
          </a:p>
          <a:p>
            <a:r>
              <a:rPr lang="en-GB" sz="1800" b="1" dirty="0" smtClean="0"/>
              <a:t>The health insurance spends 220-230 billion HUF (approx. 0.7 billion euro) per year for diabetes care.</a:t>
            </a:r>
            <a:endParaRPr lang="en-GB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10" y="5301208"/>
            <a:ext cx="2085889" cy="138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3391"/>
            <a:ext cx="1728192" cy="14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3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 many people are admitted to hospitals for diabetes,</a:t>
            </a:r>
            <a:b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highlighting the need to improve primary care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b="1" dirty="0" smtClean="0"/>
              <a:t>Diabetes hospital admission in adults, 2006 and 2011 (or nearest year)</a:t>
            </a:r>
            <a:endParaRPr lang="en-GB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4863"/>
            <a:ext cx="8229600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elé nyíl 2"/>
          <p:cNvSpPr/>
          <p:nvPr/>
        </p:nvSpPr>
        <p:spPr>
          <a:xfrm>
            <a:off x="6860736" y="1772816"/>
            <a:ext cx="140745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Snapshot on healthcare in HUN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Over-centralized and underfunded public system</a:t>
            </a:r>
          </a:p>
          <a:p>
            <a:r>
              <a:rPr lang="en-GB" sz="2400" b="1" dirty="0" smtClean="0"/>
              <a:t>Total health expenditures are around 7% of GDP, while the EU28 average is close to 10% (private spending is above 35%, one of the highest in the EU)</a:t>
            </a:r>
          </a:p>
          <a:p>
            <a:r>
              <a:rPr lang="en-GB" sz="2400" b="1" dirty="0" smtClean="0"/>
              <a:t>Considerable health workforce shortage: since 2005 approx. 7000 doctors (many nurses) have emigrated because of law salaries, poor working conditions, overload and lack of vision – led to longer waiting lists, deterioration of quality</a:t>
            </a:r>
          </a:p>
          <a:p>
            <a:r>
              <a:rPr lang="en-GB" sz="2400" b="1" dirty="0" smtClean="0"/>
              <a:t>Aging GPs have no incentives and time for prevention of NCDs</a:t>
            </a:r>
          </a:p>
          <a:p>
            <a:r>
              <a:rPr lang="en-GB" sz="2400" b="1" dirty="0" smtClean="0"/>
              <a:t>In the last 10 years governments have not put health and healthcare on their priority list</a:t>
            </a:r>
            <a:endParaRPr lang="en-GB" sz="2400" b="1" dirty="0"/>
          </a:p>
        </p:txBody>
      </p:sp>
      <p:pic>
        <p:nvPicPr>
          <p:cNvPr id="4" name="Picture 2" descr="C:\Users\mkok\Pictures\magyar zászl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1" y="5858875"/>
            <a:ext cx="1366577" cy="849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81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 in HUN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6111275" cy="5184576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 smtClean="0"/>
              <a:t>Early diagnosis, treatment and care should be managed by general practitioners; specialists provide consultative support</a:t>
            </a:r>
          </a:p>
          <a:p>
            <a:r>
              <a:rPr lang="en-GB" sz="2000" b="1" dirty="0" smtClean="0"/>
              <a:t>The Hungarian Diabetes Association (HDA) has a pro-active role in training, research, even in licencing specialists for diabetes (currently around 500) and accrediting diabetes care units</a:t>
            </a:r>
          </a:p>
          <a:p>
            <a:r>
              <a:rPr lang="en-GB" sz="2000" b="1" dirty="0" smtClean="0"/>
              <a:t>HDA initiated and elaborated national diabetes control programs (1991, 2006, 2011) but none of them has been endorsed</a:t>
            </a:r>
          </a:p>
          <a:p>
            <a:r>
              <a:rPr lang="en-GB" sz="2000" b="1" dirty="0" smtClean="0"/>
              <a:t>Challenges:</a:t>
            </a:r>
          </a:p>
          <a:p>
            <a:pPr lvl="1"/>
            <a:r>
              <a:rPr lang="en-GB" sz="1600" b="1" dirty="0" smtClean="0"/>
              <a:t>Weak health literacy (in terms of promoting physical exercise and balanced nutrition)</a:t>
            </a:r>
          </a:p>
          <a:p>
            <a:pPr lvl="1"/>
            <a:r>
              <a:rPr lang="en-GB" sz="1600" b="1" dirty="0" smtClean="0"/>
              <a:t>Lack of governance for health (multisectoral approach)</a:t>
            </a:r>
          </a:p>
          <a:p>
            <a:pPr lvl="1"/>
            <a:r>
              <a:rPr lang="en-GB" sz="1600" b="1" dirty="0" smtClean="0"/>
              <a:t>Diabetic food is expensive and not always available</a:t>
            </a:r>
          </a:p>
          <a:p>
            <a:pPr lvl="1"/>
            <a:r>
              <a:rPr lang="en-GB" sz="1600" b="1" dirty="0" smtClean="0"/>
              <a:t>Survival of paternalistic attitudes in healthcare</a:t>
            </a:r>
          </a:p>
          <a:p>
            <a:pPr lvl="1"/>
            <a:r>
              <a:rPr lang="en-GB" sz="1600" b="1" dirty="0" smtClean="0"/>
              <a:t>Overburden of health personnel: no time for personalized advices</a:t>
            </a:r>
          </a:p>
          <a:p>
            <a:pPr lvl="1"/>
            <a:r>
              <a:rPr lang="en-GB" sz="1600" b="1" dirty="0" smtClean="0"/>
              <a:t>Access to innovative drugs is limited </a:t>
            </a:r>
          </a:p>
          <a:p>
            <a:pPr lvl="1"/>
            <a:r>
              <a:rPr lang="en-GB" sz="1600" b="1" dirty="0" smtClean="0"/>
              <a:t>Cooperation among various medical sub-disciplines is missing</a:t>
            </a:r>
          </a:p>
          <a:p>
            <a:pPr lvl="1"/>
            <a:endParaRPr lang="hu-HU" sz="1600" b="1" dirty="0" smtClean="0"/>
          </a:p>
          <a:p>
            <a:endParaRPr lang="hu-HU" sz="2000" b="1" dirty="0" smtClean="0"/>
          </a:p>
          <a:p>
            <a:endParaRPr lang="en-GB" sz="2000" b="1" dirty="0"/>
          </a:p>
        </p:txBody>
      </p:sp>
      <p:pic>
        <p:nvPicPr>
          <p:cNvPr id="3074" name="Picture 2" descr="KÃ©ptalÃ¡lat a kÃ¶vetkezÅre: âdiabetes care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75" y="5445224"/>
            <a:ext cx="2551865" cy="115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6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Lions Clubs International</a:t>
            </a:r>
            <a:r>
              <a:rPr lang="hu-H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(LCI)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b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global charity organization covering 206 countries with 1,5 million members</a:t>
            </a:r>
            <a:b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3429255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>
                <a:ea typeface="Arial" charset="0"/>
                <a:cs typeface="Arial" charset="0"/>
              </a:rPr>
              <a:t>Diabetes is one of the 5 areas of focus. Others include</a:t>
            </a:r>
            <a:r>
              <a:rPr lang="hu-HU" sz="2400" b="1" dirty="0" smtClean="0">
                <a:ea typeface="Arial" charset="0"/>
                <a:cs typeface="Arial" charset="0"/>
              </a:rPr>
              <a:t> </a:t>
            </a:r>
            <a:r>
              <a:rPr lang="en-GB" sz="2400" b="1" dirty="0" smtClean="0">
                <a:ea typeface="Arial" charset="0"/>
                <a:cs typeface="Arial" charset="0"/>
              </a:rPr>
              <a:t>starvation, environment, vision and childhood cancer.</a:t>
            </a:r>
          </a:p>
          <a:p>
            <a:r>
              <a:rPr lang="en-GB" sz="2400" b="1" dirty="0" smtClean="0">
                <a:ea typeface="Arial" charset="0"/>
                <a:cs typeface="Arial" charset="0"/>
              </a:rPr>
              <a:t>In the context of diabetes LCI aims at: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b="1" dirty="0" smtClean="0">
                <a:ea typeface="Arial" charset="0"/>
                <a:cs typeface="Arial" charset="0"/>
              </a:rPr>
              <a:t>Educate Lions and Lions</a:t>
            </a:r>
            <a:r>
              <a:rPr lang="en-GB" sz="2200" b="1" dirty="0" smtClean="0">
                <a:ea typeface="Arial" charset="0"/>
                <a:cs typeface="Arial" charset="0"/>
              </a:rPr>
              <a:t>’ </a:t>
            </a:r>
            <a:r>
              <a:rPr lang="en-GB" sz="2200" b="1" dirty="0" smtClean="0">
                <a:ea typeface="Arial" charset="0"/>
                <a:cs typeface="Arial" charset="0"/>
              </a:rPr>
              <a:t>communities.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b="1" dirty="0" smtClean="0">
                <a:ea typeface="Arial" charset="0"/>
                <a:cs typeface="Arial" charset="0"/>
              </a:rPr>
              <a:t>Create </a:t>
            </a:r>
            <a:r>
              <a:rPr lang="en-GB" sz="2200" b="1" dirty="0" smtClean="0">
                <a:ea typeface="Arial" charset="0"/>
                <a:cs typeface="Arial" charset="0"/>
              </a:rPr>
              <a:t>environments that inspire and support healthy lifestyles.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b="1" dirty="0" smtClean="0">
                <a:ea typeface="Arial" charset="0"/>
                <a:cs typeface="Arial" charset="0"/>
              </a:rPr>
              <a:t>Increase access to diabetes care, medication and diagnostic   equipment.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200" b="1" dirty="0" smtClean="0">
                <a:ea typeface="Arial" charset="0"/>
                <a:cs typeface="Arial" charset="0"/>
              </a:rPr>
              <a:t>Help implement national diabetes policies and plans.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KÃ©ptalÃ¡lat a kÃ¶vetkezÅre: âdiabetes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35461"/>
            <a:ext cx="2415927" cy="13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KOK\Pictures\MUNKA KÉPEK\Lion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46088"/>
            <a:ext cx="1097540" cy="10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2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 Lions against diabetes in partnership with medical students and patient organizations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6059016" cy="5328592"/>
          </a:xfrm>
        </p:spPr>
        <p:txBody>
          <a:bodyPr>
            <a:normAutofit lnSpcReduction="10000"/>
          </a:bodyPr>
          <a:lstStyle/>
          <a:p>
            <a:r>
              <a:rPr lang="en-GB" sz="2800" b="1" dirty="0" smtClean="0"/>
              <a:t>Blood sugar  measurement and overall risk assessment – together with eye screening - in disadvantaged groups (impoverished villages, old-age homes, Roma settlements)</a:t>
            </a:r>
          </a:p>
          <a:p>
            <a:r>
              <a:rPr lang="en-GB" sz="2800" b="1" dirty="0" smtClean="0"/>
              <a:t>Health education and information campaigns in schools for healthy living</a:t>
            </a:r>
          </a:p>
          <a:p>
            <a:r>
              <a:rPr lang="en-GB" sz="2800" b="1" dirty="0" smtClean="0"/>
              <a:t>Charity events to finance the diabetes prevention and care , such as supporting local diabetes clubs, summer camps for diabetic children, purchasing new </a:t>
            </a:r>
            <a:r>
              <a:rPr lang="en-GB" sz="2800" b="1" dirty="0" err="1" smtClean="0"/>
              <a:t>equipments</a:t>
            </a:r>
            <a:r>
              <a:rPr lang="en-GB" sz="2800" b="1" dirty="0" smtClean="0"/>
              <a:t>, etc.</a:t>
            </a:r>
            <a:endParaRPr lang="en-GB" sz="2800" b="1" dirty="0"/>
          </a:p>
        </p:txBody>
      </p:sp>
      <p:pic>
        <p:nvPicPr>
          <p:cNvPr id="4" name="Picture 9" descr="CEOS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43" y="4290626"/>
            <a:ext cx="1304796" cy="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542" y="5287702"/>
            <a:ext cx="1414463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KOK\Pictures\MUNKA KÉPEK\Lions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063" y="3068960"/>
            <a:ext cx="1097540" cy="10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apcsolÃ³dÃ³ kÃ©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412776"/>
            <a:ext cx="141101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Ã¼le JÃ¡nos RÃ³bert fÃ©nykÃ©pe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63207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Ã¡szlÃ³ ChrabÃ¡k fÃ©nykÃ©p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4925"/>
            <a:ext cx="2627784" cy="350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Ã¡szlÃ³ ChrabÃ¡k fÃ©nykÃ©p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0648"/>
            <a:ext cx="2494491" cy="33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Ã¡szlÃ³ ChrabÃ¡k fÃ©nykÃ©p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76" y="2881071"/>
            <a:ext cx="2933564" cy="39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LÃ¡szlÃ³ ChrabÃ¡k fÃ©nykÃ©pe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2849"/>
            <a:ext cx="3360058" cy="448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Ã¡szlÃ³ ChrabÃ¡k fÃ©nykÃ©pe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96" y="332656"/>
            <a:ext cx="2735308" cy="36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0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Kép 42"/>
          <p:cNvPicPr/>
          <p:nvPr/>
        </p:nvPicPr>
        <p:blipFill>
          <a:blip r:embed="rId2" cstate="print"/>
          <a:srcRect l="26266" t="19255" r="27120" b="21050"/>
          <a:stretch/>
        </p:blipFill>
        <p:spPr>
          <a:xfrm>
            <a:off x="539552" y="276879"/>
            <a:ext cx="2160240" cy="1796057"/>
          </a:xfrm>
          <a:prstGeom prst="rect">
            <a:avLst/>
          </a:prstGeom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43808" y="260747"/>
            <a:ext cx="5842658" cy="1143000"/>
          </a:xfrm>
        </p:spPr>
        <p:txBody>
          <a:bodyPr>
            <a:normAutofit fontScale="90000"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 of cooperation between Lions and Association of Diabetic Patient Organizations</a:t>
            </a:r>
            <a:endParaRPr lang="en-GB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Joint educational events in secondary schools</a:t>
            </a:r>
          </a:p>
          <a:p>
            <a:r>
              <a:rPr lang="en-GB" sz="2400" b="1" dirty="0" smtClean="0"/>
              <a:t>Nordic walking with diabetics</a:t>
            </a:r>
          </a:p>
          <a:p>
            <a:r>
              <a:rPr lang="en-GB" sz="2400" b="1" dirty="0" smtClean="0"/>
              <a:t>National survey to explore the existing pathways of patients within the health system, the insufficiencies of care and the expectations of patients</a:t>
            </a:r>
          </a:p>
          <a:p>
            <a:endParaRPr lang="en-GB" sz="2400" b="1" dirty="0"/>
          </a:p>
        </p:txBody>
      </p:sp>
      <p:pic>
        <p:nvPicPr>
          <p:cNvPr id="7" name="Tartalom hely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9C47C210-81A8-4300-A89F-E6C786FB2221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4437112"/>
            <a:ext cx="4539994" cy="22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4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771</Words>
  <Application>Microsoft Office PowerPoint</Application>
  <PresentationFormat>Diavetítés a képernyőre (4:3 oldalarány)</PresentationFormat>
  <Paragraphs>65</Paragraphs>
  <Slides>11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Office-téma</vt:lpstr>
      <vt:lpstr>Multi-stakeholder co-operation on diabetes prevention in Hungary</vt:lpstr>
      <vt:lpstr>Alarming data </vt:lpstr>
      <vt:lpstr>Too many people are admitted to hospitals for diabetes, highlighting the need to improve primary care Diabetes hospital admission in adults, 2006 and 2011 (or nearest year)</vt:lpstr>
      <vt:lpstr>Snapshot on healthcare in HUN</vt:lpstr>
      <vt:lpstr>Diabetes care in HUN</vt:lpstr>
      <vt:lpstr> Goals of Lions Clubs International (LCI) – a global charity organization covering 206 countries with 1,5 million members </vt:lpstr>
      <vt:lpstr>Hungarian Lions against diabetes in partnership with medical students and patient organizations</vt:lpstr>
      <vt:lpstr>PowerPoint bemutató</vt:lpstr>
      <vt:lpstr>Fields of cooperation between Lions and Association of Diabetic Patient Organizations</vt:lpstr>
      <vt:lpstr>Working together with medical students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NGOs for rolling back diabetes in Hungary</dc:title>
  <dc:creator>MKOK</dc:creator>
  <cp:lastModifiedBy>MKOK</cp:lastModifiedBy>
  <cp:revision>29</cp:revision>
  <dcterms:created xsi:type="dcterms:W3CDTF">2018-09-11T07:08:41Z</dcterms:created>
  <dcterms:modified xsi:type="dcterms:W3CDTF">2018-09-23T11:19:46Z</dcterms:modified>
</cp:coreProperties>
</file>